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7" r:id="rId9"/>
    <p:sldId id="263" r:id="rId10"/>
    <p:sldId id="266" r:id="rId11"/>
    <p:sldId id="265" r:id="rId12"/>
    <p:sldId id="268" r:id="rId13"/>
    <p:sldId id="264" r:id="rId14"/>
    <p:sldId id="270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14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1F8B-F1A1-4BEE-BA5B-D5396C879E5C}" type="datetimeFigureOut">
              <a:rPr lang="hu-HU" smtClean="0"/>
              <a:pPr/>
              <a:t>2018.10.12.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39B26-1D26-4EFD-8E96-921D065FB6C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84670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1F8B-F1A1-4BEE-BA5B-D5396C879E5C}" type="datetimeFigureOut">
              <a:rPr lang="hu-HU" smtClean="0"/>
              <a:pPr/>
              <a:t>2018.10.12.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39B26-1D26-4EFD-8E96-921D065FB6C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85229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1F8B-F1A1-4BEE-BA5B-D5396C879E5C}" type="datetimeFigureOut">
              <a:rPr lang="hu-HU" smtClean="0"/>
              <a:pPr/>
              <a:t>2018.10.12.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39B26-1D26-4EFD-8E96-921D065FB6C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8949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1F8B-F1A1-4BEE-BA5B-D5396C879E5C}" type="datetimeFigureOut">
              <a:rPr lang="hu-HU" smtClean="0"/>
              <a:pPr/>
              <a:t>2018.10.12.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39B26-1D26-4EFD-8E96-921D065FB6C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13228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1F8B-F1A1-4BEE-BA5B-D5396C879E5C}" type="datetimeFigureOut">
              <a:rPr lang="hu-HU" smtClean="0"/>
              <a:pPr/>
              <a:t>2018.10.12.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39B26-1D26-4EFD-8E96-921D065FB6C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9899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1F8B-F1A1-4BEE-BA5B-D5396C879E5C}" type="datetimeFigureOut">
              <a:rPr lang="hu-HU" smtClean="0"/>
              <a:pPr/>
              <a:t>2018.10.12.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39B26-1D26-4EFD-8E96-921D065FB6C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50133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1F8B-F1A1-4BEE-BA5B-D5396C879E5C}" type="datetimeFigureOut">
              <a:rPr lang="hu-HU" smtClean="0"/>
              <a:pPr/>
              <a:t>2018.10.12.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39B26-1D26-4EFD-8E96-921D065FB6C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27132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1F8B-F1A1-4BEE-BA5B-D5396C879E5C}" type="datetimeFigureOut">
              <a:rPr lang="hu-HU" smtClean="0"/>
              <a:pPr/>
              <a:t>2018.10.12.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39B26-1D26-4EFD-8E96-921D065FB6C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09417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1F8B-F1A1-4BEE-BA5B-D5396C879E5C}" type="datetimeFigureOut">
              <a:rPr lang="hu-HU" smtClean="0"/>
              <a:pPr/>
              <a:t>2018.10.12.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39B26-1D26-4EFD-8E96-921D065FB6C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00070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1F8B-F1A1-4BEE-BA5B-D5396C879E5C}" type="datetimeFigureOut">
              <a:rPr lang="hu-HU" smtClean="0"/>
              <a:pPr/>
              <a:t>2018.10.12.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39B26-1D26-4EFD-8E96-921D065FB6C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2714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1F8B-F1A1-4BEE-BA5B-D5396C879E5C}" type="datetimeFigureOut">
              <a:rPr lang="hu-HU" smtClean="0"/>
              <a:pPr/>
              <a:t>2018.10.12.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39B26-1D26-4EFD-8E96-921D065FB6C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4448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1F8B-F1A1-4BEE-BA5B-D5396C879E5C}" type="datetimeFigureOut">
              <a:rPr lang="hu-HU" smtClean="0"/>
              <a:pPr/>
              <a:t>2018.10.12.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39B26-1D26-4EFD-8E96-921D065FB6C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09525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1F8B-F1A1-4BEE-BA5B-D5396C879E5C}" type="datetimeFigureOut">
              <a:rPr lang="hu-HU" smtClean="0"/>
              <a:pPr/>
              <a:t>2018.10.12.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39B26-1D26-4EFD-8E96-921D065FB6C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94178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1F8B-F1A1-4BEE-BA5B-D5396C879E5C}" type="datetimeFigureOut">
              <a:rPr lang="hu-HU" smtClean="0"/>
              <a:pPr/>
              <a:t>2018.10.12.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39B26-1D26-4EFD-8E96-921D065FB6C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00702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1F8B-F1A1-4BEE-BA5B-D5396C879E5C}" type="datetimeFigureOut">
              <a:rPr lang="hu-HU" smtClean="0"/>
              <a:pPr/>
              <a:t>2018.10.12.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39B26-1D26-4EFD-8E96-921D065FB6C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36916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1F8B-F1A1-4BEE-BA5B-D5396C879E5C}" type="datetimeFigureOut">
              <a:rPr lang="hu-HU" smtClean="0"/>
              <a:pPr/>
              <a:t>2018.10.12.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39B26-1D26-4EFD-8E96-921D065FB6C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0630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F1F8B-F1A1-4BEE-BA5B-D5396C879E5C}" type="datetimeFigureOut">
              <a:rPr lang="hu-HU" smtClean="0"/>
              <a:pPr/>
              <a:t>2018.10.12.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D239B26-1D26-4EFD-8E96-921D065FB6C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0397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Krist&#243;f\Downloads\lea25eves_tomorites\lea25eves.mp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xmlns="" id="{46CBD482-A9D5-4057-A57C-C08E5E6364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9615" y="2357624"/>
            <a:ext cx="5136356" cy="4366555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xmlns="" id="{94C3016E-4D5B-40F4-8201-D7B796543D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1654" y="251790"/>
            <a:ext cx="7792278" cy="1866693"/>
          </a:xfrm>
        </p:spPr>
        <p:txBody>
          <a:bodyPr>
            <a:normAutofit/>
          </a:bodyPr>
          <a:lstStyle/>
          <a:p>
            <a:pPr algn="ctr"/>
            <a:r>
              <a:rPr lang="hu-HU" sz="4800" dirty="0"/>
              <a:t>Az Alapítvány 25 évének történetéből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B4D3CF34-88FE-4B47-8C9B-6864597707AD}"/>
              </a:ext>
            </a:extLst>
          </p:cNvPr>
          <p:cNvSpPr txBox="1"/>
          <p:nvPr/>
        </p:nvSpPr>
        <p:spPr>
          <a:xfrm>
            <a:off x="3883750" y="2325125"/>
            <a:ext cx="2608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>
                <a:solidFill>
                  <a:schemeClr val="accent2"/>
                </a:solidFill>
              </a:rPr>
              <a:t>Dr. Antalfai Márta</a:t>
            </a:r>
          </a:p>
        </p:txBody>
      </p:sp>
    </p:spTree>
    <p:extLst>
      <p:ext uri="{BB962C8B-B14F-4D97-AF65-F5344CB8AC3E}">
        <p14:creationId xmlns:p14="http://schemas.microsoft.com/office/powerpoint/2010/main" xmlns="" val="36258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BB81B71-78DA-40CC-B91C-1803C8AF1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17" y="331305"/>
            <a:ext cx="8983501" cy="1722781"/>
          </a:xfrm>
        </p:spPr>
        <p:txBody>
          <a:bodyPr>
            <a:noAutofit/>
          </a:bodyPr>
          <a:lstStyle/>
          <a:p>
            <a:pPr algn="ctr"/>
            <a:r>
              <a:rPr lang="hu-HU" dirty="0"/>
              <a:t>A LEÁ-t szakmailag támogató és pályázataihoz ajánlást adó szakemberek 1993-2003 között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567607E2-E6B1-4984-BE26-298C14EA4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372136"/>
            <a:ext cx="8877484" cy="4154559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hu-HU" sz="2400" b="1" dirty="0"/>
              <a:t>Dr. </a:t>
            </a:r>
            <a:r>
              <a:rPr lang="hu-HU" sz="2400" b="1" dirty="0" err="1"/>
              <a:t>Zlinszky</a:t>
            </a:r>
            <a:r>
              <a:rPr lang="hu-HU" sz="2400" b="1" dirty="0"/>
              <a:t> János </a:t>
            </a:r>
            <a:r>
              <a:rPr lang="hu-HU" sz="2400" dirty="0"/>
              <a:t>alkotmánybíró</a:t>
            </a:r>
          </a:p>
          <a:p>
            <a:pPr>
              <a:spcBef>
                <a:spcPts val="1200"/>
              </a:spcBef>
            </a:pPr>
            <a:r>
              <a:rPr lang="hu-HU" sz="2400" b="1" dirty="0"/>
              <a:t>Prof. dr. Buda Béla </a:t>
            </a:r>
            <a:r>
              <a:rPr lang="hu-HU" sz="2400" dirty="0"/>
              <a:t>- Nemzeti </a:t>
            </a:r>
            <a:r>
              <a:rPr lang="hu-HU" sz="2400" dirty="0" err="1"/>
              <a:t>Addiktológiai</a:t>
            </a:r>
            <a:r>
              <a:rPr lang="hu-HU" sz="2400" dirty="0"/>
              <a:t> Intézet igazgató</a:t>
            </a:r>
          </a:p>
          <a:p>
            <a:pPr>
              <a:spcBef>
                <a:spcPts val="1200"/>
              </a:spcBef>
            </a:pPr>
            <a:r>
              <a:rPr lang="hu-HU" sz="2400" b="1" dirty="0"/>
              <a:t>Prof. dr. Iván László </a:t>
            </a:r>
            <a:r>
              <a:rPr lang="hu-HU" sz="2400" dirty="0"/>
              <a:t>– SOTE Gerontológiai Központ igazgató</a:t>
            </a:r>
          </a:p>
          <a:p>
            <a:pPr>
              <a:spcBef>
                <a:spcPts val="1200"/>
              </a:spcBef>
            </a:pPr>
            <a:r>
              <a:rPr lang="hu-HU" sz="2400" b="1" dirty="0"/>
              <a:t>Dr. Süle Ferenc </a:t>
            </a:r>
            <a:r>
              <a:rPr lang="hu-HU" sz="2400" dirty="0"/>
              <a:t>– OPNI osztályvezető főorvos</a:t>
            </a:r>
          </a:p>
          <a:p>
            <a:pPr>
              <a:spcBef>
                <a:spcPts val="1200"/>
              </a:spcBef>
            </a:pPr>
            <a:r>
              <a:rPr lang="hu-HU" sz="2400" b="1" dirty="0"/>
              <a:t>Prof. dr. Oláh Attila </a:t>
            </a:r>
            <a:r>
              <a:rPr lang="hu-HU" sz="2400" dirty="0"/>
              <a:t>– ELTE Pszichológiai Intézet</a:t>
            </a:r>
          </a:p>
          <a:p>
            <a:pPr>
              <a:spcBef>
                <a:spcPts val="1200"/>
              </a:spcBef>
            </a:pPr>
            <a:r>
              <a:rPr lang="hu-HU" sz="2400" b="1" dirty="0"/>
              <a:t>Prof. dr. </a:t>
            </a:r>
            <a:r>
              <a:rPr lang="hu-HU" sz="2400" b="1" dirty="0" err="1"/>
              <a:t>Bagdy</a:t>
            </a:r>
            <a:r>
              <a:rPr lang="hu-HU" sz="2400" b="1" dirty="0"/>
              <a:t> Emőke </a:t>
            </a:r>
            <a:r>
              <a:rPr lang="hu-HU" sz="2400" dirty="0"/>
              <a:t>- Károli Gáspár Református Egyetem</a:t>
            </a:r>
          </a:p>
          <a:p>
            <a:pPr>
              <a:spcBef>
                <a:spcPts val="1200"/>
              </a:spcBef>
            </a:pPr>
            <a:r>
              <a:rPr lang="hu-HU" sz="2400" b="1" dirty="0"/>
              <a:t>Buza Domonkos </a:t>
            </a:r>
            <a:r>
              <a:rPr lang="hu-HU" sz="2400" dirty="0"/>
              <a:t>– ÉLET Mentálhigiénés Egyesület elnök</a:t>
            </a:r>
          </a:p>
          <a:p>
            <a:pPr>
              <a:spcBef>
                <a:spcPts val="1200"/>
              </a:spcBef>
            </a:pPr>
            <a:r>
              <a:rPr lang="hu-HU" sz="2400" b="1" dirty="0"/>
              <a:t>Dr. </a:t>
            </a:r>
            <a:r>
              <a:rPr lang="hu-HU" sz="2400" b="1" dirty="0" err="1"/>
              <a:t>Szvatkó</a:t>
            </a:r>
            <a:r>
              <a:rPr lang="hu-HU" sz="2400" b="1" dirty="0"/>
              <a:t> Anna </a:t>
            </a:r>
            <a:r>
              <a:rPr lang="hu-HU" sz="2400" dirty="0"/>
              <a:t>– DSZIT Műhely mint támogató - a LEA első részlege</a:t>
            </a:r>
          </a:p>
          <a:p>
            <a:pPr marL="0" indent="0">
              <a:spcBef>
                <a:spcPts val="1800"/>
              </a:spcBef>
              <a:buNone/>
            </a:pPr>
            <a:endParaRPr lang="hu-HU" sz="2400" dirty="0"/>
          </a:p>
          <a:p>
            <a:pPr>
              <a:spcBef>
                <a:spcPts val="1800"/>
              </a:spcBef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xmlns="" val="446093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4680180-FA8C-4A65-8602-4A0D5B743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8" y="384312"/>
            <a:ext cx="9647583" cy="1245705"/>
          </a:xfrm>
        </p:spPr>
        <p:txBody>
          <a:bodyPr>
            <a:noAutofit/>
          </a:bodyPr>
          <a:lstStyle/>
          <a:p>
            <a:pPr algn="ctr"/>
            <a:r>
              <a:rPr lang="hu-HU" dirty="0"/>
              <a:t>Az országos hálózat kiépítésének kezdetei – budapesti és vidéki ambulanciák 1994-1998-ig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196D059E-1704-46AB-B4FA-6E4590EA9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888" y="2040832"/>
            <a:ext cx="3601860" cy="40017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400" b="1" dirty="0"/>
              <a:t>Budapesten:</a:t>
            </a:r>
          </a:p>
          <a:p>
            <a:r>
              <a:rPr lang="hu-HU" sz="2400" dirty="0"/>
              <a:t>Erzsébetvárosi Központi Ambulancia</a:t>
            </a:r>
          </a:p>
          <a:p>
            <a:r>
              <a:rPr lang="hu-HU" sz="2400" dirty="0"/>
              <a:t>Belváros-Lipótvárosi Ambulancia</a:t>
            </a:r>
          </a:p>
          <a:p>
            <a:r>
              <a:rPr lang="hu-HU" sz="2400" dirty="0"/>
              <a:t>Terézvárosi Ambulancia</a:t>
            </a:r>
          </a:p>
          <a:p>
            <a:r>
              <a:rPr lang="hu-HU" sz="2400" dirty="0"/>
              <a:t>Zuglói Ambulancia</a:t>
            </a:r>
          </a:p>
          <a:p>
            <a:r>
              <a:rPr lang="hu-HU" sz="2400" dirty="0"/>
              <a:t>Kőbányai Ambulancia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xmlns="" id="{B68C4BD3-EEFC-4463-AF82-0015919C9F5D}"/>
              </a:ext>
            </a:extLst>
          </p:cNvPr>
          <p:cNvSpPr txBox="1">
            <a:spLocks/>
          </p:cNvSpPr>
          <p:nvPr/>
        </p:nvSpPr>
        <p:spPr>
          <a:xfrm>
            <a:off x="4886157" y="2040832"/>
            <a:ext cx="3601860" cy="4135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u-HU" sz="2400" b="1" dirty="0"/>
              <a:t>Vidéken:</a:t>
            </a:r>
          </a:p>
          <a:p>
            <a:r>
              <a:rPr lang="hu-HU" sz="2400" dirty="0"/>
              <a:t>Győr</a:t>
            </a:r>
          </a:p>
          <a:p>
            <a:r>
              <a:rPr lang="hu-HU" sz="2400" dirty="0"/>
              <a:t>Sárvár</a:t>
            </a:r>
          </a:p>
          <a:p>
            <a:r>
              <a:rPr lang="hu-HU" sz="2400" dirty="0"/>
              <a:t>Vasvár</a:t>
            </a:r>
          </a:p>
          <a:p>
            <a:r>
              <a:rPr lang="hu-HU" sz="2400" dirty="0"/>
              <a:t>Szombathely</a:t>
            </a:r>
          </a:p>
          <a:p>
            <a:r>
              <a:rPr lang="hu-HU" sz="2400" dirty="0"/>
              <a:t>Kapuvár</a:t>
            </a:r>
          </a:p>
          <a:p>
            <a:r>
              <a:rPr lang="hu-HU" sz="2400" dirty="0"/>
              <a:t>Barcs</a:t>
            </a:r>
          </a:p>
          <a:p>
            <a:r>
              <a:rPr lang="hu-HU" sz="2400" dirty="0"/>
              <a:t>Mezőtúr</a:t>
            </a:r>
          </a:p>
        </p:txBody>
      </p:sp>
    </p:spTree>
    <p:extLst>
      <p:ext uri="{BB962C8B-B14F-4D97-AF65-F5344CB8AC3E}">
        <p14:creationId xmlns:p14="http://schemas.microsoft.com/office/powerpoint/2010/main" xmlns="" val="1718036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xmlns="" id="{0D9CD85A-085E-46E1-B275-E019CB009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5374"/>
          </a:xfrm>
        </p:spPr>
        <p:txBody>
          <a:bodyPr/>
          <a:lstStyle/>
          <a:p>
            <a:pPr algn="ctr"/>
            <a:r>
              <a:rPr lang="hu-HU" dirty="0"/>
              <a:t>Eredményeink az elmúlt 25 évben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xmlns="" id="{2CC5C2CC-D57D-4374-8719-0DF5FDA40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03511"/>
            <a:ext cx="8983501" cy="5115339"/>
          </a:xfrm>
        </p:spPr>
        <p:txBody>
          <a:bodyPr>
            <a:normAutofit lnSpcReduction="10000"/>
          </a:bodyPr>
          <a:lstStyle/>
          <a:p>
            <a:r>
              <a:rPr lang="hu-HU" sz="2400" dirty="0"/>
              <a:t>Kétszáznál is több pszichológus kezdhette el pályáját ambulanciáinkon</a:t>
            </a:r>
          </a:p>
          <a:p>
            <a:r>
              <a:rPr lang="hu-HU" sz="2400" dirty="0"/>
              <a:t>Kezdő pszichológusok szakmailag védett közegben, folyamatos szupervízió mellett dolgozhattak</a:t>
            </a:r>
          </a:p>
          <a:p>
            <a:r>
              <a:rPr lang="hu-HU" sz="2400" dirty="0"/>
              <a:t>Gyakorlóterepet biztosítottunk képzésben lévő segítő szakembereknek</a:t>
            </a:r>
          </a:p>
          <a:p>
            <a:r>
              <a:rPr lang="hu-HU" sz="2400" dirty="0"/>
              <a:t>Fennállásunk óta jövedelemarányos térítéssel dolgozunk</a:t>
            </a:r>
          </a:p>
          <a:p>
            <a:r>
              <a:rPr lang="hu-HU" sz="2400" dirty="0"/>
              <a:t>Jelenleg Budapesten három helyen, vidéken Győrben és Vácon működik folyamatosan LEA Ambulancia</a:t>
            </a:r>
          </a:p>
          <a:p>
            <a:r>
              <a:rPr lang="hu-HU" sz="2400" dirty="0"/>
              <a:t>A LEA akkreditált képzőhellyé nyilvánított részlegei: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hu-HU" sz="2400" dirty="0"/>
              <a:t>Dinamikus Szenzoros Integrációs Terápiás Műhely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hu-HU" sz="2400" dirty="0"/>
              <a:t>Komplex Művészet- és Meseterápiás Műhely</a:t>
            </a:r>
          </a:p>
        </p:txBody>
      </p:sp>
    </p:spTree>
    <p:extLst>
      <p:ext uri="{BB962C8B-B14F-4D97-AF65-F5344CB8AC3E}">
        <p14:creationId xmlns:p14="http://schemas.microsoft.com/office/powerpoint/2010/main" xmlns="" val="2973212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0106D7A-022A-42C9-8E7E-BF37AFEEE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304800"/>
            <a:ext cx="8982454" cy="808383"/>
          </a:xfrm>
        </p:spPr>
        <p:txBody>
          <a:bodyPr>
            <a:noAutofit/>
          </a:bodyPr>
          <a:lstStyle/>
          <a:p>
            <a:pPr algn="ctr"/>
            <a:r>
              <a:rPr lang="hu-HU" dirty="0"/>
              <a:t>A LEA jelenlegi Kuratóriuma és Vezetősége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xmlns="" id="{47C50138-1A3F-4F0F-8841-B129FC6E4F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5840" y="4259782"/>
            <a:ext cx="1329828" cy="1979818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xmlns="" id="{346599B8-CA57-40DC-9525-A87F1FABA3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5463" y="1304181"/>
            <a:ext cx="1472159" cy="2141685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9" name="Szövegdoboz 18">
            <a:extLst>
              <a:ext uri="{FF2B5EF4-FFF2-40B4-BE49-F238E27FC236}">
                <a16:creationId xmlns:a16="http://schemas.microsoft.com/office/drawing/2014/main" xmlns="" id="{272089AC-6910-4409-A779-60500D8581DA}"/>
              </a:ext>
            </a:extLst>
          </p:cNvPr>
          <p:cNvSpPr txBox="1"/>
          <p:nvPr/>
        </p:nvSpPr>
        <p:spPr>
          <a:xfrm>
            <a:off x="592375" y="3432318"/>
            <a:ext cx="2055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/>
              <a:t>Dr. Antalfai Márta</a:t>
            </a:r>
          </a:p>
          <a:p>
            <a:pPr algn="ctr"/>
            <a:r>
              <a:rPr lang="hu-HU" sz="1600" dirty="0"/>
              <a:t>a Kuratórium elnöke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xmlns="" id="{1D4E09E2-A59D-4C84-813B-5555D7A09DC9}"/>
              </a:ext>
            </a:extLst>
          </p:cNvPr>
          <p:cNvSpPr txBox="1"/>
          <p:nvPr/>
        </p:nvSpPr>
        <p:spPr>
          <a:xfrm>
            <a:off x="2964916" y="3418341"/>
            <a:ext cx="15424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/>
              <a:t>Dr. Nagy Rita</a:t>
            </a:r>
          </a:p>
          <a:p>
            <a:pPr algn="ctr"/>
            <a:r>
              <a:rPr lang="hu-HU" sz="1600" dirty="0"/>
              <a:t>elnökhelyettes</a:t>
            </a:r>
          </a:p>
          <a:p>
            <a:pPr algn="ctr"/>
            <a:endParaRPr lang="hu-HU" sz="1600" dirty="0"/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xmlns="" id="{52C0E2EF-1550-45B0-9CDF-70F543E3C945}"/>
              </a:ext>
            </a:extLst>
          </p:cNvPr>
          <p:cNvSpPr txBox="1"/>
          <p:nvPr/>
        </p:nvSpPr>
        <p:spPr>
          <a:xfrm>
            <a:off x="1747020" y="6226052"/>
            <a:ext cx="1809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/>
              <a:t>Dr. Kárpáti Margit</a:t>
            </a:r>
          </a:p>
          <a:p>
            <a:pPr algn="ctr"/>
            <a:r>
              <a:rPr lang="hu-HU" sz="1600" dirty="0"/>
              <a:t>ügyvéd, kurátor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xmlns="" id="{E8F12191-EBBE-473E-B753-7BD9B9AD3CDC}"/>
              </a:ext>
            </a:extLst>
          </p:cNvPr>
          <p:cNvSpPr txBox="1"/>
          <p:nvPr/>
        </p:nvSpPr>
        <p:spPr>
          <a:xfrm>
            <a:off x="4307602" y="6226052"/>
            <a:ext cx="1486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/>
              <a:t>Fogarasi Lajos</a:t>
            </a:r>
          </a:p>
          <a:p>
            <a:pPr algn="ctr"/>
            <a:r>
              <a:rPr lang="hu-HU" sz="1600" dirty="0"/>
              <a:t>ügyvezető</a:t>
            </a:r>
          </a:p>
        </p:txBody>
      </p:sp>
      <p:pic>
        <p:nvPicPr>
          <p:cNvPr id="24" name="Kép 23">
            <a:extLst>
              <a:ext uri="{FF2B5EF4-FFF2-40B4-BE49-F238E27FC236}">
                <a16:creationId xmlns:a16="http://schemas.microsoft.com/office/drawing/2014/main" xmlns="" id="{48D1CCC2-1976-4D15-9A11-FFB60CC5D2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9448" y="1304182"/>
            <a:ext cx="1476529" cy="2042532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29" name="Szövegdoboz 28">
            <a:extLst>
              <a:ext uri="{FF2B5EF4-FFF2-40B4-BE49-F238E27FC236}">
                <a16:creationId xmlns:a16="http://schemas.microsoft.com/office/drawing/2014/main" xmlns="" id="{DC9BC6E0-8B00-4368-ADB8-EBA034708CC0}"/>
              </a:ext>
            </a:extLst>
          </p:cNvPr>
          <p:cNvSpPr txBox="1"/>
          <p:nvPr/>
        </p:nvSpPr>
        <p:spPr>
          <a:xfrm>
            <a:off x="5035804" y="3448805"/>
            <a:ext cx="17088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/>
              <a:t>Dr. </a:t>
            </a:r>
            <a:r>
              <a:rPr lang="hu-HU" sz="1600" dirty="0" err="1"/>
              <a:t>Szvatkó</a:t>
            </a:r>
            <a:r>
              <a:rPr lang="hu-HU" sz="1600" dirty="0"/>
              <a:t> Anna</a:t>
            </a:r>
          </a:p>
          <a:p>
            <a:pPr algn="ctr"/>
            <a:r>
              <a:rPr lang="hu-HU" sz="1600" dirty="0"/>
              <a:t>alelnök</a:t>
            </a:r>
          </a:p>
          <a:p>
            <a:pPr algn="ctr"/>
            <a:endParaRPr lang="hu-HU" sz="1600" dirty="0"/>
          </a:p>
        </p:txBody>
      </p:sp>
      <p:sp>
        <p:nvSpPr>
          <p:cNvPr id="30" name="Szövegdoboz 29">
            <a:extLst>
              <a:ext uri="{FF2B5EF4-FFF2-40B4-BE49-F238E27FC236}">
                <a16:creationId xmlns:a16="http://schemas.microsoft.com/office/drawing/2014/main" xmlns="" id="{7619BBC3-2E66-4CD1-8913-08923593729E}"/>
              </a:ext>
            </a:extLst>
          </p:cNvPr>
          <p:cNvSpPr txBox="1"/>
          <p:nvPr/>
        </p:nvSpPr>
        <p:spPr>
          <a:xfrm>
            <a:off x="7400993" y="3497217"/>
            <a:ext cx="1784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/>
              <a:t>Dr. Varga Izabella</a:t>
            </a:r>
          </a:p>
          <a:p>
            <a:pPr algn="ctr"/>
            <a:r>
              <a:rPr lang="hu-HU" sz="1600" dirty="0"/>
              <a:t>kurátor</a:t>
            </a:r>
          </a:p>
        </p:txBody>
      </p:sp>
      <p:pic>
        <p:nvPicPr>
          <p:cNvPr id="34" name="Kép 33">
            <a:extLst>
              <a:ext uri="{FF2B5EF4-FFF2-40B4-BE49-F238E27FC236}">
                <a16:creationId xmlns:a16="http://schemas.microsoft.com/office/drawing/2014/main" xmlns="" id="{1DCC5BF2-718C-484C-AB8B-CD6B8BE3E2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6767" y="4218348"/>
            <a:ext cx="1486305" cy="2050935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37" name="Szövegdoboz 36">
            <a:extLst>
              <a:ext uri="{FF2B5EF4-FFF2-40B4-BE49-F238E27FC236}">
                <a16:creationId xmlns:a16="http://schemas.microsoft.com/office/drawing/2014/main" xmlns="" id="{7F3BD77C-6315-4400-88C6-D9D3219FA433}"/>
              </a:ext>
            </a:extLst>
          </p:cNvPr>
          <p:cNvSpPr txBox="1"/>
          <p:nvPr/>
        </p:nvSpPr>
        <p:spPr>
          <a:xfrm>
            <a:off x="6678410" y="6239600"/>
            <a:ext cx="1708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Herczeg Andrea</a:t>
            </a:r>
          </a:p>
          <a:p>
            <a:pPr algn="ctr"/>
            <a:r>
              <a:rPr lang="hu-HU" sz="1600" dirty="0"/>
              <a:t>irodavezető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0565BFB8-623E-42B1-9FC3-1085D558E2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0505" y="1249539"/>
            <a:ext cx="1530046" cy="2186791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601865ED-E2F0-490A-99C1-44F2057340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577" y="1348614"/>
            <a:ext cx="1573280" cy="2097252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78F092E6-C67B-492C-94D7-BBBD3F064C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4513" y="4256961"/>
            <a:ext cx="1329829" cy="1999654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342621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xmlns="" id="{58050E5F-330A-4F56-8512-5CD347D41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1878"/>
          </a:xfrm>
        </p:spPr>
        <p:txBody>
          <a:bodyPr/>
          <a:lstStyle/>
          <a:p>
            <a:pPr algn="ctr"/>
            <a:r>
              <a:rPr lang="hu-HU" dirty="0"/>
              <a:t>A LEA aktualitása, jelene és jövője </a:t>
            </a:r>
            <a:r>
              <a:rPr lang="hu-HU" b="1" dirty="0"/>
              <a:t>I.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70509F2D-18A3-4EE6-A24D-4077E7977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89526"/>
            <a:ext cx="9036509" cy="4240211"/>
          </a:xfrm>
        </p:spPr>
        <p:txBody>
          <a:bodyPr>
            <a:normAutofit/>
          </a:bodyPr>
          <a:lstStyle/>
          <a:p>
            <a:r>
              <a:rPr lang="hu-HU" sz="2400" dirty="0"/>
              <a:t>Jelenleg is hiánypótló szerepet tölt be az egészségügyben: a szakrendelőkön belül máig nem működnek </a:t>
            </a:r>
            <a:r>
              <a:rPr lang="hu-HU" sz="2400" b="1" dirty="0"/>
              <a:t>önálló</a:t>
            </a:r>
            <a:r>
              <a:rPr lang="hu-HU" sz="2400" dirty="0"/>
              <a:t> mentálhigiénés, pszichológiai szolgáltatások</a:t>
            </a:r>
          </a:p>
          <a:p>
            <a:r>
              <a:rPr lang="hu-HU" sz="2400" dirty="0"/>
              <a:t>Jövedelemarányos térítés folyamatos biztosítása</a:t>
            </a:r>
          </a:p>
          <a:p>
            <a:r>
              <a:rPr lang="hu-HU" sz="2400" dirty="0"/>
              <a:t>A LEA hozzájárult a lakosság egészségmegőrző kultúrájának fejlesztéséhez, többezer hozzánk forduló megsegítésével</a:t>
            </a:r>
          </a:p>
          <a:p>
            <a:r>
              <a:rPr lang="hu-HU" sz="2400" dirty="0"/>
              <a:t>Népszerűbbé tette a lelki problémák szakemberrel való megosztásának, és az önismeretnek az igényét –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hu-HU" sz="2400" dirty="0"/>
              <a:t>ezzel párhuzamosan ambulanciáinak aktualitása csökken</a:t>
            </a:r>
          </a:p>
        </p:txBody>
      </p:sp>
    </p:spTree>
    <p:extLst>
      <p:ext uri="{BB962C8B-B14F-4D97-AF65-F5344CB8AC3E}">
        <p14:creationId xmlns:p14="http://schemas.microsoft.com/office/powerpoint/2010/main" xmlns="" val="2323717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B381A25-60FD-46D7-8103-099022580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7566"/>
            <a:ext cx="8596668" cy="755374"/>
          </a:xfrm>
        </p:spPr>
        <p:txBody>
          <a:bodyPr/>
          <a:lstStyle/>
          <a:p>
            <a:pPr algn="ctr"/>
            <a:r>
              <a:rPr lang="hu-HU" dirty="0"/>
              <a:t>A LEA aktualitása, jelene és jövője </a:t>
            </a:r>
            <a:r>
              <a:rPr lang="hu-HU" b="1" dirty="0"/>
              <a:t>II.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14F23A2E-A4F2-4BDA-AA40-16EFD2653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38469"/>
            <a:ext cx="9195536" cy="5440019"/>
          </a:xfrm>
        </p:spPr>
        <p:txBody>
          <a:bodyPr>
            <a:normAutofit fontScale="92500" lnSpcReduction="20000"/>
          </a:bodyPr>
          <a:lstStyle/>
          <a:p>
            <a:r>
              <a:rPr lang="hu-HU" sz="2600" dirty="0"/>
              <a:t>Szakmai továbbképzések és szupervíziók szervezése</a:t>
            </a:r>
          </a:p>
          <a:p>
            <a:pPr>
              <a:spcBef>
                <a:spcPts val="1800"/>
              </a:spcBef>
            </a:pPr>
            <a:r>
              <a:rPr lang="hu-HU" sz="2600" dirty="0"/>
              <a:t>Gyakorlóhelyet biztosít két egyetem hallgatóinak: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hu-HU" sz="2400" dirty="0"/>
              <a:t>Eötvös Loránd Tudományegyetem Pedagógiai és Pszichológiai Kar: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hu-HU" sz="2200" b="1" dirty="0"/>
              <a:t>Iskolapszichológia Tanszék - terepgyakorlat 70 órában 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hu-HU" sz="2200" b="1" dirty="0"/>
              <a:t>Pszichológiai Tanácsadás Tanszék - terepgyakorlat 40-60 órában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hu-HU" sz="2400" dirty="0"/>
              <a:t>Károli Gáspár Református Egyetem Pszichológia Intézet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hu-HU" sz="2200" b="1" dirty="0"/>
              <a:t>Mentálhigiénés segítő szakirány</a:t>
            </a:r>
          </a:p>
          <a:p>
            <a:pPr>
              <a:spcBef>
                <a:spcPts val="1800"/>
              </a:spcBef>
            </a:pPr>
            <a:r>
              <a:rPr lang="hu-HU" sz="2600" dirty="0"/>
              <a:t>A LEA három akkreditált képzés kizárólagos indítója és működtetője: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hu-HU" sz="2400" dirty="0"/>
              <a:t>Dinamikus Szenzoros Integrációs Terápia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hu-HU" sz="2400" dirty="0" err="1"/>
              <a:t>Katarzisz</a:t>
            </a:r>
            <a:r>
              <a:rPr lang="hu-HU" sz="2400" dirty="0"/>
              <a:t> Komplex Művészetterápia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hu-HU" sz="2400" dirty="0"/>
              <a:t>Kincskereső Meseterápia</a:t>
            </a:r>
          </a:p>
          <a:p>
            <a:pPr>
              <a:spcBef>
                <a:spcPts val="1800"/>
              </a:spcBef>
            </a:pPr>
            <a:r>
              <a:rPr lang="hu-HU" sz="2600" dirty="0"/>
              <a:t>A képzések népszerűsége egyre növekszik</a:t>
            </a:r>
          </a:p>
        </p:txBody>
      </p:sp>
    </p:spTree>
    <p:extLst>
      <p:ext uri="{BB962C8B-B14F-4D97-AF65-F5344CB8AC3E}">
        <p14:creationId xmlns:p14="http://schemas.microsoft.com/office/powerpoint/2010/main" xmlns="" val="166460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ea25eve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34333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8640587-0171-406C-BD15-2D288D7BC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8382"/>
          </a:xfrm>
        </p:spPr>
        <p:txBody>
          <a:bodyPr/>
          <a:lstStyle/>
          <a:p>
            <a:pPr algn="ctr"/>
            <a:r>
              <a:rPr lang="hu-HU" dirty="0"/>
              <a:t>A LEA megalakulásának előzményei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2500EE53-610E-40FA-8605-494656D25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17982"/>
            <a:ext cx="8996753" cy="5221357"/>
          </a:xfrm>
        </p:spPr>
        <p:txBody>
          <a:bodyPr>
            <a:normAutofit/>
          </a:bodyPr>
          <a:lstStyle/>
          <a:p>
            <a:r>
              <a:rPr lang="hu-HU" sz="2400" dirty="0"/>
              <a:t>A VIII. kerületi Auróra utcai Szakrendelő Ideg- és Alkoholgondozója 1985-től az ELTE pszichológus hallgatóinak gyakorlóhelye</a:t>
            </a:r>
          </a:p>
          <a:p>
            <a:r>
              <a:rPr lang="hu-HU" sz="2400" dirty="0"/>
              <a:t>A szakrendelőn belül önálló Pszichológiai rendelő létrehozása</a:t>
            </a:r>
          </a:p>
          <a:p>
            <a:r>
              <a:rPr lang="hu-HU" sz="2400" dirty="0"/>
              <a:t>Mentálhigiénés pszichoterápiás szakrendelés</a:t>
            </a:r>
          </a:p>
          <a:p>
            <a:r>
              <a:rPr lang="hu-HU" sz="2400" dirty="0"/>
              <a:t>Mentálhigiénés Pszichoterápiás Osztály létrehozásának terve a Vas utcai kórházon belül – támogatásának kérelme a Klinikai Pszichológiai Szakmai Kollégiumtól</a:t>
            </a:r>
          </a:p>
          <a:p>
            <a:r>
              <a:rPr lang="hu-HU" sz="2400" dirty="0"/>
              <a:t>A szakrendelőkben országos szinten pszichológiai rendelők létrehozásának kezdeményezése a Népjóléti Minisztériumtól</a:t>
            </a:r>
          </a:p>
          <a:p>
            <a:r>
              <a:rPr lang="hu-HU" sz="2400" b="1" dirty="0"/>
              <a:t>Alapítvány</a:t>
            </a:r>
            <a:r>
              <a:rPr lang="hu-HU" sz="2400" dirty="0"/>
              <a:t> létrehozásának kezdeményezése a fentiek meghiúsulását követően</a:t>
            </a:r>
          </a:p>
        </p:txBody>
      </p:sp>
    </p:spTree>
    <p:extLst>
      <p:ext uri="{BB962C8B-B14F-4D97-AF65-F5344CB8AC3E}">
        <p14:creationId xmlns:p14="http://schemas.microsoft.com/office/powerpoint/2010/main" xmlns="" val="2044307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1221E49-A7AB-4540-8520-7D8AE67EE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A LEA megalakulásának támogatói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5461840D-B150-4B3A-AAC2-F6053D409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604" y="1541621"/>
            <a:ext cx="9063012" cy="4912187"/>
          </a:xfrm>
        </p:spPr>
        <p:txBody>
          <a:bodyPr>
            <a:normAutofit/>
          </a:bodyPr>
          <a:lstStyle/>
          <a:p>
            <a:r>
              <a:rPr lang="hu-HU" sz="2400" dirty="0"/>
              <a:t>Dr. Kulcsár Zsuzsanna tanszékvezető egyetemi tanár, ELTE</a:t>
            </a:r>
          </a:p>
          <a:p>
            <a:r>
              <a:rPr lang="hu-HU" sz="2400" dirty="0"/>
              <a:t>Dr. </a:t>
            </a:r>
            <a:r>
              <a:rPr lang="hu-HU" sz="2400" dirty="0" err="1"/>
              <a:t>Manherz</a:t>
            </a:r>
            <a:r>
              <a:rPr lang="hu-HU" sz="2400" dirty="0"/>
              <a:t> Károly egyetemi tanár, ELTE BTK dékánja</a:t>
            </a:r>
          </a:p>
          <a:p>
            <a:r>
              <a:rPr lang="hu-HU" sz="2400" dirty="0"/>
              <a:t>Dr. </a:t>
            </a:r>
            <a:r>
              <a:rPr lang="hu-HU" sz="2400" dirty="0" err="1"/>
              <a:t>Paneth</a:t>
            </a:r>
            <a:r>
              <a:rPr lang="hu-HU" sz="2400" dirty="0"/>
              <a:t> Gábor pszichiáter, pszichoanalitikus</a:t>
            </a:r>
          </a:p>
          <a:p>
            <a:r>
              <a:rPr lang="hu-HU" sz="2400" dirty="0"/>
              <a:t>Dr. Bánhidi Levente orvosigazgató, Vas utcai kórház</a:t>
            </a:r>
          </a:p>
          <a:p>
            <a:r>
              <a:rPr lang="hu-HU" sz="2400" dirty="0"/>
              <a:t>Országos Társadalombiztosítási Főigazgatóság Mentálhigiénés Kuratóriuma</a:t>
            </a:r>
          </a:p>
          <a:p>
            <a:pPr marL="0" indent="0">
              <a:buNone/>
            </a:pPr>
            <a:endParaRPr lang="hu-HU" sz="2400" dirty="0"/>
          </a:p>
          <a:p>
            <a:r>
              <a:rPr lang="hu-HU" sz="2400" dirty="0">
                <a:solidFill>
                  <a:schemeClr val="accent2"/>
                </a:solidFill>
              </a:rPr>
              <a:t>Együttműködés az ELTE Személyiség- és Egészségpszichológiai Tanszékével</a:t>
            </a:r>
          </a:p>
          <a:p>
            <a:r>
              <a:rPr lang="hu-HU" sz="2400" dirty="0">
                <a:solidFill>
                  <a:schemeClr val="accent2"/>
                </a:solidFill>
              </a:rPr>
              <a:t>Kikerülés az egészségügyből - helyiségproblémák</a:t>
            </a:r>
          </a:p>
          <a:p>
            <a:endParaRPr lang="hu-HU" sz="2400" dirty="0">
              <a:solidFill>
                <a:schemeClr val="accent2"/>
              </a:solidFill>
            </a:endParaRPr>
          </a:p>
          <a:p>
            <a:endParaRPr lang="hu-HU" sz="2400" dirty="0"/>
          </a:p>
          <a:p>
            <a:endParaRPr lang="hu-HU" sz="2400" dirty="0"/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xmlns="" id="{10CDC421-D39D-482C-8CA3-1B2CF490FFBD}"/>
              </a:ext>
            </a:extLst>
          </p:cNvPr>
          <p:cNvSpPr txBox="1">
            <a:spLocks/>
          </p:cNvSpPr>
          <p:nvPr/>
        </p:nvSpPr>
        <p:spPr>
          <a:xfrm>
            <a:off x="796604" y="1454426"/>
            <a:ext cx="9063013" cy="19745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xmlns="" val="268268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xmlns="" id="{B1580C8B-F45E-4C20-B73A-811E924B5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22" y="463826"/>
            <a:ext cx="9271715" cy="1512848"/>
          </a:xfrm>
        </p:spPr>
        <p:txBody>
          <a:bodyPr>
            <a:noAutofit/>
          </a:bodyPr>
          <a:lstStyle/>
          <a:p>
            <a:pPr algn="ctr"/>
            <a:r>
              <a:rPr lang="hu-HU" dirty="0"/>
              <a:t>A LEA első Ambulanciájának pszichológusai, szellemi és szakmai alapítói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xmlns="" id="{3392280A-783B-4032-98D6-C77EC4A29B55}"/>
              </a:ext>
            </a:extLst>
          </p:cNvPr>
          <p:cNvSpPr txBox="1"/>
          <p:nvPr/>
        </p:nvSpPr>
        <p:spPr>
          <a:xfrm>
            <a:off x="174366" y="5181600"/>
            <a:ext cx="252986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/>
              <a:t>Dr. Antalfai Márta</a:t>
            </a:r>
          </a:p>
          <a:p>
            <a:pPr algn="ctr"/>
            <a:r>
              <a:rPr lang="hu-HU" sz="1600" dirty="0"/>
              <a:t>klinikai szakpszichológus,</a:t>
            </a:r>
          </a:p>
          <a:p>
            <a:pPr algn="ctr"/>
            <a:r>
              <a:rPr lang="hu-HU" sz="1600" dirty="0"/>
              <a:t>egyetemi adjunktus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xmlns="" id="{72FEA542-4792-4F19-93A6-F7313AA99B13}"/>
              </a:ext>
            </a:extLst>
          </p:cNvPr>
          <p:cNvSpPr txBox="1"/>
          <p:nvPr/>
        </p:nvSpPr>
        <p:spPr>
          <a:xfrm>
            <a:off x="2801778" y="5181600"/>
            <a:ext cx="1840312" cy="830997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1600" dirty="0"/>
              <a:t>Dr. </a:t>
            </a:r>
            <a:r>
              <a:rPr lang="hu-HU" sz="1600" dirty="0" err="1"/>
              <a:t>Aradszky</a:t>
            </a:r>
            <a:r>
              <a:rPr lang="hu-HU" sz="1600" dirty="0"/>
              <a:t> </a:t>
            </a:r>
            <a:r>
              <a:rPr lang="hu-HU" sz="1600" dirty="0" err="1"/>
              <a:t>Edith</a:t>
            </a:r>
            <a:endParaRPr lang="hu-HU" sz="1600" dirty="0"/>
          </a:p>
          <a:p>
            <a:pPr algn="ctr"/>
            <a:r>
              <a:rPr lang="hu-HU" sz="1600" dirty="0"/>
              <a:t>pszichiáter,</a:t>
            </a:r>
          </a:p>
          <a:p>
            <a:pPr algn="ctr"/>
            <a:r>
              <a:rPr lang="hu-HU" sz="1600" dirty="0"/>
              <a:t>lélekgyógyász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xmlns="" id="{E1DB2D28-38EB-491E-BAF6-F1697C96EC6B}"/>
              </a:ext>
            </a:extLst>
          </p:cNvPr>
          <p:cNvSpPr txBox="1"/>
          <p:nvPr/>
        </p:nvSpPr>
        <p:spPr>
          <a:xfrm>
            <a:off x="4619416" y="5199720"/>
            <a:ext cx="2454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/>
              <a:t>Márton Éva</a:t>
            </a:r>
          </a:p>
          <a:p>
            <a:pPr algn="ctr"/>
            <a:r>
              <a:rPr lang="hu-HU" sz="1600" dirty="0"/>
              <a:t>klinikai szakpszichológus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xmlns="" id="{9E5868F6-65E9-493F-86DF-F3E4A7E7D752}"/>
              </a:ext>
            </a:extLst>
          </p:cNvPr>
          <p:cNvSpPr txBox="1"/>
          <p:nvPr/>
        </p:nvSpPr>
        <p:spPr>
          <a:xfrm>
            <a:off x="7012119" y="5212108"/>
            <a:ext cx="2454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/>
              <a:t>Mihalik Erzsébet</a:t>
            </a:r>
          </a:p>
          <a:p>
            <a:pPr algn="ctr"/>
            <a:r>
              <a:rPr lang="hu-HU" sz="1600" dirty="0"/>
              <a:t>klinikai szakpszichológus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314B4CC3-7D1E-4864-A1E7-06D625AF1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120" y="2314170"/>
            <a:ext cx="2025731" cy="2679192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xmlns="" id="{DFB0B066-2547-4D6C-AFB7-7BD437B64A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2701" y="2341198"/>
            <a:ext cx="1976607" cy="267919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xmlns="" id="{C38C2F6E-7708-4F58-92ED-D522E57CDC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3426" y="2341196"/>
            <a:ext cx="1942578" cy="2679193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AC135A7E-A9EB-4D4F-A215-7D63C1BB36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5271" y="2341195"/>
            <a:ext cx="2055779" cy="2679191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866126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5A4A490-AA5D-4A83-A250-2AE33091E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A LEA létrejöttét és anyagi hátterét biztosító Alapítók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6FE8E8F-0377-4586-A6D9-154B403C2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057" y="2160589"/>
            <a:ext cx="9328057" cy="3880773"/>
          </a:xfrm>
        </p:spPr>
        <p:txBody>
          <a:bodyPr>
            <a:normAutofit lnSpcReduction="10000"/>
          </a:bodyPr>
          <a:lstStyle/>
          <a:p>
            <a:r>
              <a:rPr lang="hu-HU" sz="2800" dirty="0"/>
              <a:t>Eötvös Loránd Tudományegyetem Bölcsészettudományi Kar</a:t>
            </a:r>
          </a:p>
          <a:p>
            <a:pPr lvl="1">
              <a:buClr>
                <a:schemeClr val="tx1"/>
              </a:buClr>
              <a:buFontTx/>
              <a:buChar char="-"/>
            </a:pPr>
            <a:r>
              <a:rPr lang="hu-HU" sz="2400" dirty="0"/>
              <a:t>helyiséget biztosított az ambulanciának és a gyakorlati  képzéseknek</a:t>
            </a:r>
          </a:p>
          <a:p>
            <a:r>
              <a:rPr lang="hu-HU" sz="2800" dirty="0"/>
              <a:t>Pannónia Hotel Rt.							100.000,- Ft</a:t>
            </a:r>
          </a:p>
          <a:p>
            <a:r>
              <a:rPr lang="hu-HU" sz="2800" dirty="0"/>
              <a:t>„</a:t>
            </a:r>
            <a:r>
              <a:rPr lang="hu-HU" sz="2800" dirty="0" err="1"/>
              <a:t>Vergálszolg</a:t>
            </a:r>
            <a:r>
              <a:rPr lang="hu-HU" sz="2800" dirty="0"/>
              <a:t>” Szolgáltatóipari Kft.		  50.000,- Ft</a:t>
            </a:r>
          </a:p>
          <a:p>
            <a:r>
              <a:rPr lang="hu-HU" sz="2800" dirty="0"/>
              <a:t>Róth Zsuzsa										  10.000,- Ft</a:t>
            </a:r>
          </a:p>
          <a:p>
            <a:r>
              <a:rPr lang="hu-HU" sz="2800" dirty="0"/>
              <a:t>Dr. Lengyel Boglárka							  25.000,- Ft</a:t>
            </a:r>
          </a:p>
        </p:txBody>
      </p:sp>
    </p:spTree>
    <p:extLst>
      <p:ext uri="{BB962C8B-B14F-4D97-AF65-F5344CB8AC3E}">
        <p14:creationId xmlns:p14="http://schemas.microsoft.com/office/powerpoint/2010/main" xmlns="" val="4237447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1BF0AF0-3F16-4A62-8284-ECB5EB5A7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91547"/>
            <a:ext cx="8596668" cy="821635"/>
          </a:xfrm>
        </p:spPr>
        <p:txBody>
          <a:bodyPr/>
          <a:lstStyle/>
          <a:p>
            <a:pPr algn="ctr"/>
            <a:r>
              <a:rPr lang="hu-HU" dirty="0"/>
              <a:t>A LEA első Kuratóriuma 1993.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CA3D10F1-79BE-4F62-B17C-40B5582A8AE6}"/>
              </a:ext>
            </a:extLst>
          </p:cNvPr>
          <p:cNvSpPr txBox="1"/>
          <p:nvPr/>
        </p:nvSpPr>
        <p:spPr>
          <a:xfrm>
            <a:off x="592375" y="3485326"/>
            <a:ext cx="2055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/>
              <a:t>Dr. Antalfai Márta</a:t>
            </a:r>
          </a:p>
          <a:p>
            <a:pPr algn="ctr"/>
            <a:r>
              <a:rPr lang="hu-HU" sz="1600" dirty="0"/>
              <a:t>a Kuratórium elnöke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43F5F1F2-8FAA-4C7E-A039-1F42E9301AEA}"/>
              </a:ext>
            </a:extLst>
          </p:cNvPr>
          <p:cNvSpPr txBox="1"/>
          <p:nvPr/>
        </p:nvSpPr>
        <p:spPr>
          <a:xfrm>
            <a:off x="3882892" y="3432318"/>
            <a:ext cx="1784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/>
              <a:t>Dr. Varga Izabella</a:t>
            </a:r>
          </a:p>
          <a:p>
            <a:pPr algn="ctr"/>
            <a:r>
              <a:rPr lang="hu-HU" sz="1600" dirty="0"/>
              <a:t>adjunktus ELTE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0D7F10F6-5329-4047-9E92-592C09A51597}"/>
              </a:ext>
            </a:extLst>
          </p:cNvPr>
          <p:cNvSpPr txBox="1"/>
          <p:nvPr/>
        </p:nvSpPr>
        <p:spPr>
          <a:xfrm>
            <a:off x="7019184" y="3432318"/>
            <a:ext cx="1809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/>
              <a:t>Dr. Kárpáti Margit</a:t>
            </a:r>
          </a:p>
          <a:p>
            <a:pPr algn="ctr"/>
            <a:r>
              <a:rPr lang="hu-HU" sz="1600" dirty="0"/>
              <a:t>ügyvéd</a:t>
            </a:r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xmlns="" id="{D9C38717-1072-4082-B6BA-3F066A4A7E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6712" y="1497316"/>
            <a:ext cx="1510637" cy="1940268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xmlns="" id="{22B13AF5-1123-42A5-87E7-AD839D1F8E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5314" y="1479183"/>
            <a:ext cx="1517724" cy="1940269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20" name="Kép 19">
            <a:extLst>
              <a:ext uri="{FF2B5EF4-FFF2-40B4-BE49-F238E27FC236}">
                <a16:creationId xmlns:a16="http://schemas.microsoft.com/office/drawing/2014/main" xmlns="" id="{3BDB1F8A-E8F4-4ADF-8EA1-047FB8E7EE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8388" y="4123875"/>
            <a:ext cx="1518324" cy="194772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21" name="Szövegdoboz 20">
            <a:extLst>
              <a:ext uri="{FF2B5EF4-FFF2-40B4-BE49-F238E27FC236}">
                <a16:creationId xmlns:a16="http://schemas.microsoft.com/office/drawing/2014/main" xmlns="" id="{2905A3B7-7806-4CE1-812B-17EF9D10B812}"/>
              </a:ext>
            </a:extLst>
          </p:cNvPr>
          <p:cNvSpPr txBox="1"/>
          <p:nvPr/>
        </p:nvSpPr>
        <p:spPr>
          <a:xfrm>
            <a:off x="1859332" y="6154957"/>
            <a:ext cx="2867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/>
              <a:t>Dr. </a:t>
            </a:r>
            <a:r>
              <a:rPr lang="hu-HU" sz="1600" dirty="0" err="1"/>
              <a:t>Paneth</a:t>
            </a:r>
            <a:r>
              <a:rPr lang="hu-HU" sz="1600" dirty="0"/>
              <a:t> Gábor</a:t>
            </a:r>
          </a:p>
          <a:p>
            <a:pPr algn="ctr"/>
            <a:r>
              <a:rPr lang="hu-HU" sz="1600" dirty="0"/>
              <a:t>pszichiáter, pszichoanalitikus</a:t>
            </a:r>
          </a:p>
        </p:txBody>
      </p:sp>
      <p:pic>
        <p:nvPicPr>
          <p:cNvPr id="25" name="Kép 24">
            <a:extLst>
              <a:ext uri="{FF2B5EF4-FFF2-40B4-BE49-F238E27FC236}">
                <a16:creationId xmlns:a16="http://schemas.microsoft.com/office/drawing/2014/main" xmlns="" id="{B29308D5-0271-400D-B0C6-F24258BE3F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7098" y="4109471"/>
            <a:ext cx="1518325" cy="197652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6" name="Szövegdoboz 25">
            <a:extLst>
              <a:ext uri="{FF2B5EF4-FFF2-40B4-BE49-F238E27FC236}">
                <a16:creationId xmlns:a16="http://schemas.microsoft.com/office/drawing/2014/main" xmlns="" id="{29EA8A8F-7973-41AB-A609-08B368FC956F}"/>
              </a:ext>
            </a:extLst>
          </p:cNvPr>
          <p:cNvSpPr txBox="1"/>
          <p:nvPr/>
        </p:nvSpPr>
        <p:spPr>
          <a:xfrm>
            <a:off x="4919372" y="6183144"/>
            <a:ext cx="2980304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1600" dirty="0"/>
              <a:t>Dr. Jancsó Gábor</a:t>
            </a:r>
          </a:p>
          <a:p>
            <a:pPr algn="ctr"/>
            <a:r>
              <a:rPr lang="hu-HU" sz="1600" dirty="0"/>
              <a:t>városgazdálkodási szakmérnök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B520FD8D-C3CF-4CAF-960C-61BBCAB048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333" y="1479183"/>
            <a:ext cx="1517724" cy="2007312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023509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5A4A490-AA5D-4A83-A250-2AE33091E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A LEA védnökei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7116B822-1A98-4216-B56F-C290DF842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7168" y="1845906"/>
            <a:ext cx="2506582" cy="30539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2DD8F5DA-0309-48B9-90D7-AD2D5B70A7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2061" y="1845906"/>
            <a:ext cx="2324856" cy="308169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xmlns="" id="{73142122-8593-409C-8094-744D33E66E0B}"/>
              </a:ext>
            </a:extLst>
          </p:cNvPr>
          <p:cNvSpPr txBox="1"/>
          <p:nvPr/>
        </p:nvSpPr>
        <p:spPr>
          <a:xfrm>
            <a:off x="1922938" y="5247866"/>
            <a:ext cx="220554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2000" dirty="0"/>
              <a:t>Dr. </a:t>
            </a:r>
            <a:r>
              <a:rPr lang="hu-HU" sz="2000" dirty="0" err="1"/>
              <a:t>Zlinszky</a:t>
            </a:r>
            <a:r>
              <a:rPr lang="hu-HU" sz="2000" dirty="0"/>
              <a:t> János</a:t>
            </a:r>
          </a:p>
          <a:p>
            <a:pPr algn="ctr"/>
            <a:r>
              <a:rPr lang="hu-HU" sz="2000" dirty="0"/>
              <a:t>alkotmánybíró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xmlns="" id="{CB509EC0-6E67-4602-8865-A691DF4FADFF}"/>
              </a:ext>
            </a:extLst>
          </p:cNvPr>
          <p:cNvSpPr txBox="1"/>
          <p:nvPr/>
        </p:nvSpPr>
        <p:spPr>
          <a:xfrm>
            <a:off x="5413690" y="5247865"/>
            <a:ext cx="2633541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2000" dirty="0"/>
              <a:t>Dr. Kulcsár Zsuzsanna</a:t>
            </a:r>
          </a:p>
          <a:p>
            <a:pPr algn="ctr"/>
            <a:r>
              <a:rPr lang="hu-HU" sz="2000" dirty="0"/>
              <a:t>egyetemi tanár</a:t>
            </a:r>
          </a:p>
        </p:txBody>
      </p:sp>
    </p:spTree>
    <p:extLst>
      <p:ext uri="{BB962C8B-B14F-4D97-AF65-F5344CB8AC3E}">
        <p14:creationId xmlns:p14="http://schemas.microsoft.com/office/powerpoint/2010/main" xmlns="" val="2925265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xmlns="" id="{840BC504-8404-496E-8BC2-4664902F4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03584"/>
            <a:ext cx="8596668" cy="821635"/>
          </a:xfrm>
        </p:spPr>
        <p:txBody>
          <a:bodyPr/>
          <a:lstStyle/>
          <a:p>
            <a:pPr algn="ctr"/>
            <a:r>
              <a:rPr lang="hu-HU" dirty="0"/>
              <a:t>A LEA küldetése, céljai, feladatai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E61C612A-0271-4336-B29F-1275BBA63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575" y="1484244"/>
            <a:ext cx="9314799" cy="4996069"/>
          </a:xfrm>
        </p:spPr>
        <p:txBody>
          <a:bodyPr>
            <a:normAutofit/>
          </a:bodyPr>
          <a:lstStyle/>
          <a:p>
            <a:r>
              <a:rPr lang="hu-HU" sz="2400" dirty="0"/>
              <a:t>Széles rétegek számára elérhetővé tenni a mentálhigiénés, pszichológiai szolgáltatást</a:t>
            </a:r>
          </a:p>
          <a:p>
            <a:r>
              <a:rPr lang="hu-HU" sz="2400" dirty="0"/>
              <a:t>A segítő szakemberek és a lelki problémákkal küzdők találkozásának elősegítése</a:t>
            </a:r>
          </a:p>
          <a:p>
            <a:r>
              <a:rPr lang="hu-HU" sz="2400" dirty="0"/>
              <a:t>Ambulanciák létrehozása</a:t>
            </a:r>
          </a:p>
          <a:p>
            <a:r>
              <a:rPr lang="hu-HU" sz="2400" dirty="0"/>
              <a:t>Jövedelemarányos térítés melletti szolgáltatás</a:t>
            </a:r>
          </a:p>
          <a:p>
            <a:r>
              <a:rPr lang="hu-HU" sz="2400" dirty="0"/>
              <a:t>A segítő terápia alapja a humanisztikus pszichológiára épül: szeretetteljes meghallgatás, részvétteli bevonódás és elfogadás</a:t>
            </a:r>
          </a:p>
          <a:p>
            <a:r>
              <a:rPr lang="hu-HU" sz="2400" dirty="0"/>
              <a:t>A kollégák folyamatos továbbképzése, terápiás módszerek elsajátítása</a:t>
            </a:r>
          </a:p>
          <a:p>
            <a:r>
              <a:rPr lang="hu-HU" sz="2400" dirty="0"/>
              <a:t>Gyakorlóhely biztosítása pszichológus hallgatóknak</a:t>
            </a:r>
          </a:p>
        </p:txBody>
      </p:sp>
    </p:spTree>
    <p:extLst>
      <p:ext uri="{BB962C8B-B14F-4D97-AF65-F5344CB8AC3E}">
        <p14:creationId xmlns:p14="http://schemas.microsoft.com/office/powerpoint/2010/main" xmlns="" val="4035616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55D7768-6DC5-4F24-9EBE-2FAF10C97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1062"/>
            <a:ext cx="8596668" cy="1272207"/>
          </a:xfrm>
        </p:spPr>
        <p:txBody>
          <a:bodyPr>
            <a:noAutofit/>
          </a:bodyPr>
          <a:lstStyle/>
          <a:p>
            <a:pPr algn="ctr"/>
            <a:r>
              <a:rPr lang="hu-HU" dirty="0"/>
              <a:t>Támogatások – elnyert pályázatok </a:t>
            </a:r>
            <a:br>
              <a:rPr lang="hu-HU" dirty="0"/>
            </a:br>
            <a:r>
              <a:rPr lang="hu-HU" dirty="0"/>
              <a:t>1993-tól 2003-ig</a:t>
            </a:r>
            <a:br>
              <a:rPr lang="hu-HU" dirty="0"/>
            </a:br>
            <a:r>
              <a:rPr lang="hu-HU" sz="4000" dirty="0"/>
              <a:t/>
            </a:r>
            <a:br>
              <a:rPr lang="hu-HU" sz="4000" dirty="0"/>
            </a:br>
            <a:endParaRPr lang="hu-HU" sz="40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E0C7687C-AFC1-4B33-9395-B9CAE433F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89041"/>
            <a:ext cx="8930492" cy="4890052"/>
          </a:xfrm>
        </p:spPr>
        <p:txBody>
          <a:bodyPr>
            <a:normAutofit lnSpcReduction="10000"/>
          </a:bodyPr>
          <a:lstStyle/>
          <a:p>
            <a:r>
              <a:rPr lang="hu-HU" sz="2400" dirty="0"/>
              <a:t>Országos Társadalombiztosítási Főigazgatóság Mentálhigiénés Kuratóriuma</a:t>
            </a:r>
          </a:p>
          <a:p>
            <a:r>
              <a:rPr lang="hu-HU" sz="2400" dirty="0"/>
              <a:t>Országos Egészségbiztosítási Pénztár</a:t>
            </a:r>
          </a:p>
          <a:p>
            <a:r>
              <a:rPr lang="hu-HU" sz="2400" dirty="0"/>
              <a:t>Népjóléti Minisztérium</a:t>
            </a:r>
          </a:p>
          <a:p>
            <a:r>
              <a:rPr lang="hu-HU" sz="2400" dirty="0"/>
              <a:t>Fővárosi Önkormányzat Egészségügyi és Sportbizottsága</a:t>
            </a:r>
          </a:p>
          <a:p>
            <a:r>
              <a:rPr lang="hu-HU" sz="2400" dirty="0"/>
              <a:t>Soros Alapítvány</a:t>
            </a:r>
          </a:p>
          <a:p>
            <a:r>
              <a:rPr lang="hu-HU" sz="2400" dirty="0"/>
              <a:t>Család- és Egészségügyi Minisztérium</a:t>
            </a:r>
          </a:p>
          <a:p>
            <a:r>
              <a:rPr lang="hu-HU" sz="2400" dirty="0"/>
              <a:t>Országgyűlés Társadalmi Bizottsága</a:t>
            </a:r>
          </a:p>
          <a:p>
            <a:r>
              <a:rPr lang="hu-HU" sz="2400" dirty="0"/>
              <a:t>VI. és VII. kerületi Önkormányzat</a:t>
            </a:r>
          </a:p>
          <a:p>
            <a:r>
              <a:rPr lang="hu-HU" sz="2400" dirty="0"/>
              <a:t>Nemzeti Civil Alapprogram - 2004-től</a:t>
            </a:r>
          </a:p>
          <a:p>
            <a:r>
              <a:rPr lang="hu-HU" sz="2400" dirty="0"/>
              <a:t>Zugló Önkormányzata – 2003-tól folyamatosan</a:t>
            </a:r>
          </a:p>
          <a:p>
            <a:endParaRPr lang="hu-HU" sz="2400" dirty="0"/>
          </a:p>
          <a:p>
            <a:endParaRPr lang="hu-HU" sz="2400" dirty="0"/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xmlns="" val="780533310"/>
      </p:ext>
    </p:extLst>
  </p:cSld>
  <p:clrMapOvr>
    <a:masterClrMapping/>
  </p:clrMapOvr>
</p:sld>
</file>

<file path=ppt/theme/theme1.xml><?xml version="1.0" encoding="utf-8"?>
<a:theme xmlns:a="http://schemas.openxmlformats.org/drawingml/2006/main" name="Dimenzió">
  <a:themeElements>
    <a:clrScheme name="Dimenzió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Dimenzió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menzió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498</TotalTime>
  <Words>673</Words>
  <Application>Microsoft Office PowerPoint</Application>
  <PresentationFormat>Egyéni</PresentationFormat>
  <Paragraphs>140</Paragraphs>
  <Slides>16</Slides>
  <Notes>0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Dimenzió</vt:lpstr>
      <vt:lpstr>Az Alapítvány 25 évének történetéből</vt:lpstr>
      <vt:lpstr>A LEA megalakulásának előzményei</vt:lpstr>
      <vt:lpstr>A LEA megalakulásának támogatói</vt:lpstr>
      <vt:lpstr>A LEA első Ambulanciájának pszichológusai, szellemi és szakmai alapítói</vt:lpstr>
      <vt:lpstr>A LEA létrejöttét és anyagi hátterét biztosító Alapítók</vt:lpstr>
      <vt:lpstr>A LEA első Kuratóriuma 1993.</vt:lpstr>
      <vt:lpstr>A LEA védnökei</vt:lpstr>
      <vt:lpstr>A LEA küldetése, céljai, feladatai</vt:lpstr>
      <vt:lpstr>Támogatások – elnyert pályázatok  1993-tól 2003-ig  </vt:lpstr>
      <vt:lpstr>A LEÁ-t szakmailag támogató és pályázataihoz ajánlást adó szakemberek 1993-2003 között</vt:lpstr>
      <vt:lpstr>Az országos hálózat kiépítésének kezdetei – budapesti és vidéki ambulanciák 1994-1998-ig</vt:lpstr>
      <vt:lpstr>Eredményeink az elmúlt 25 évben</vt:lpstr>
      <vt:lpstr>A LEA jelenlegi Kuratóriuma és Vezetősége</vt:lpstr>
      <vt:lpstr>A LEA aktualitása, jelene és jövője I.</vt:lpstr>
      <vt:lpstr>A LEA aktualitása, jelene és jövője II.</vt:lpstr>
      <vt:lpstr>16.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Alapítvány 25 évének történetéből</dc:title>
  <dc:creator>Márta</dc:creator>
  <cp:lastModifiedBy>Kristóf</cp:lastModifiedBy>
  <cp:revision>60</cp:revision>
  <dcterms:created xsi:type="dcterms:W3CDTF">2018-10-08T14:23:15Z</dcterms:created>
  <dcterms:modified xsi:type="dcterms:W3CDTF">2018-10-12T11:25:39Z</dcterms:modified>
</cp:coreProperties>
</file>